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70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96E11560-51A6-40C1-ABE1-94CBBEFD3146}" type="datetimeFigureOut">
              <a:rPr lang="en-US" smtClean="0"/>
              <a:pPr/>
              <a:t>9/1/2011</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233A6FE3-24E1-4287-9344-0008BB5C033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E11560-51A6-40C1-ABE1-94CBBEFD3146}" type="datetimeFigureOut">
              <a:rPr lang="en-US" smtClean="0"/>
              <a:pPr/>
              <a:t>9/1/2011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A6FE3-24E1-4287-9344-0008BB5C033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E11560-51A6-40C1-ABE1-94CBBEFD3146}" type="datetimeFigureOut">
              <a:rPr lang="en-US" smtClean="0"/>
              <a:pPr/>
              <a:t>9/1/2011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A6FE3-24E1-4287-9344-0008BB5C033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E11560-51A6-40C1-ABE1-94CBBEFD3146}" type="datetimeFigureOut">
              <a:rPr lang="en-US" smtClean="0"/>
              <a:pPr/>
              <a:t>9/1/2011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A6FE3-24E1-4287-9344-0008BB5C033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6E11560-51A6-40C1-ABE1-94CBBEFD3146}" type="datetimeFigureOut">
              <a:rPr lang="en-US" smtClean="0"/>
              <a:pPr/>
              <a:t>9/1/2011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A6FE3-24E1-4287-9344-0008BB5C033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6E11560-51A6-40C1-ABE1-94CBBEFD3146}" type="datetimeFigureOut">
              <a:rPr lang="en-US" smtClean="0"/>
              <a:pPr/>
              <a:t>9/1/2011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3A6FE3-24E1-4287-9344-0008BB5C033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96E11560-51A6-40C1-ABE1-94CBBEFD3146}" type="datetimeFigureOut">
              <a:rPr lang="en-US" smtClean="0"/>
              <a:pPr/>
              <a:t>9/1/2011</a:t>
            </a:fld>
            <a:endParaRPr lang="en-US"/>
          </a:p>
        </p:txBody>
      </p:sp>
      <p:sp>
        <p:nvSpPr>
          <p:cNvPr id="27" name="Slide Number Placeholder 26"/>
          <p:cNvSpPr>
            <a:spLocks noGrp="1"/>
          </p:cNvSpPr>
          <p:nvPr>
            <p:ph type="sldNum" sz="quarter" idx="11"/>
          </p:nvPr>
        </p:nvSpPr>
        <p:spPr/>
        <p:txBody>
          <a:bodyPr rtlCol="0"/>
          <a:lstStyle/>
          <a:p>
            <a:fld id="{233A6FE3-24E1-4287-9344-0008BB5C0330}"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96E11560-51A6-40C1-ABE1-94CBBEFD3146}" type="datetimeFigureOut">
              <a:rPr lang="en-US" smtClean="0"/>
              <a:pPr/>
              <a:t>9/1/2011</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233A6FE3-24E1-4287-9344-0008BB5C033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E11560-51A6-40C1-ABE1-94CBBEFD3146}" type="datetimeFigureOut">
              <a:rPr lang="en-US" smtClean="0"/>
              <a:pPr/>
              <a:t>9/1/2011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3A6FE3-24E1-4287-9344-0008BB5C033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6E11560-51A6-40C1-ABE1-94CBBEFD3146}" type="datetimeFigureOut">
              <a:rPr lang="en-US" smtClean="0"/>
              <a:pPr/>
              <a:t>9/1/2011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3A6FE3-24E1-4287-9344-0008BB5C033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6E11560-51A6-40C1-ABE1-94CBBEFD3146}" type="datetimeFigureOut">
              <a:rPr lang="en-US" smtClean="0"/>
              <a:pPr/>
              <a:t>9/1/2011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3A6FE3-24E1-4287-9344-0008BB5C033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96E11560-51A6-40C1-ABE1-94CBBEFD3146}" type="datetimeFigureOut">
              <a:rPr lang="en-US" smtClean="0"/>
              <a:pPr/>
              <a:t>9/1/2011</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233A6FE3-24E1-4287-9344-0008BB5C033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Introduction to Action Research</a:t>
            </a:r>
            <a:endParaRPr lang="en-US" dirty="0"/>
          </a:p>
        </p:txBody>
      </p:sp>
      <p:sp>
        <p:nvSpPr>
          <p:cNvPr id="3" name="Subtitle 2"/>
          <p:cNvSpPr>
            <a:spLocks noGrp="1"/>
          </p:cNvSpPr>
          <p:nvPr>
            <p:ph type="subTitle" idx="1"/>
          </p:nvPr>
        </p:nvSpPr>
        <p:spPr/>
        <p:txBody>
          <a:bodyPr/>
          <a:lstStyle/>
          <a:p>
            <a:r>
              <a:rPr lang="en-US" dirty="0" smtClean="0"/>
              <a:t>Capstone Development</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7800" y="5791200"/>
            <a:ext cx="3383280" cy="877824"/>
          </a:xfrm>
        </p:spPr>
        <p:txBody>
          <a:bodyPr/>
          <a:lstStyle/>
          <a:p>
            <a:r>
              <a:rPr lang="en-US" dirty="0" smtClean="0"/>
              <a:t>The Moses Effect</a:t>
            </a:r>
            <a:endParaRPr lang="en-US" dirty="0"/>
          </a:p>
        </p:txBody>
      </p:sp>
      <p:sp>
        <p:nvSpPr>
          <p:cNvPr id="3" name="Text Placeholder 2"/>
          <p:cNvSpPr>
            <a:spLocks noGrp="1"/>
          </p:cNvSpPr>
          <p:nvPr>
            <p:ph type="body" idx="2"/>
          </p:nvPr>
        </p:nvSpPr>
        <p:spPr/>
        <p:txBody>
          <a:bodyPr/>
          <a:lstStyle/>
          <a:p>
            <a:endParaRPr lang="en-US"/>
          </a:p>
        </p:txBody>
      </p:sp>
      <p:sp>
        <p:nvSpPr>
          <p:cNvPr id="4" name="Content Placeholder 3"/>
          <p:cNvSpPr>
            <a:spLocks noGrp="1"/>
          </p:cNvSpPr>
          <p:nvPr>
            <p:ph sz="half" idx="1"/>
          </p:nvPr>
        </p:nvSpPr>
        <p:spPr/>
        <p:txBody>
          <a:bodyPr/>
          <a:lstStyle/>
          <a:p>
            <a:r>
              <a:rPr lang="en-US" dirty="0" smtClean="0"/>
              <a:t>Basic research</a:t>
            </a:r>
          </a:p>
          <a:p>
            <a:endParaRPr lang="en-US" dirty="0" smtClean="0"/>
          </a:p>
          <a:p>
            <a:r>
              <a:rPr lang="en-US" dirty="0" smtClean="0"/>
              <a:t>Theories</a:t>
            </a:r>
          </a:p>
          <a:p>
            <a:endParaRPr lang="en-US" dirty="0" smtClean="0"/>
          </a:p>
          <a:p>
            <a:r>
              <a:rPr lang="en-US" dirty="0" smtClean="0"/>
              <a:t>Applications</a:t>
            </a:r>
          </a:p>
          <a:p>
            <a:endParaRPr lang="en-US" dirty="0" smtClean="0"/>
          </a:p>
          <a:p>
            <a:r>
              <a:rPr lang="en-US" dirty="0" smtClean="0"/>
              <a:t>Applied research</a:t>
            </a:r>
          </a:p>
          <a:p>
            <a:endParaRPr lang="en-US" dirty="0" smtClean="0"/>
          </a:p>
          <a:p>
            <a:r>
              <a:rPr lang="en-US" dirty="0" smtClean="0"/>
              <a:t>Best practice</a:t>
            </a:r>
          </a:p>
          <a:p>
            <a:endParaRPr lang="en-US" dirty="0" smtClean="0"/>
          </a:p>
          <a:p>
            <a:r>
              <a:rPr lang="en-US" dirty="0" smtClean="0"/>
              <a:t>Teachers</a:t>
            </a:r>
          </a:p>
          <a:p>
            <a:endParaRPr lang="en-US" dirty="0"/>
          </a:p>
        </p:txBody>
      </p:sp>
      <p:cxnSp>
        <p:nvCxnSpPr>
          <p:cNvPr id="5" name="Straight Arrow Connector 4"/>
          <p:cNvCxnSpPr/>
          <p:nvPr/>
        </p:nvCxnSpPr>
        <p:spPr>
          <a:xfrm rot="5400000">
            <a:off x="1181894" y="1637506"/>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a:off x="1181894" y="2628106"/>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1181894" y="3694906"/>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a:off x="1181894" y="4761706"/>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5400000">
            <a:off x="1258094" y="5828506"/>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19800"/>
            <a:ext cx="4724400" cy="533400"/>
          </a:xfrm>
        </p:spPr>
        <p:txBody>
          <a:bodyPr/>
          <a:lstStyle/>
          <a:p>
            <a:r>
              <a:rPr lang="en-US" dirty="0" smtClean="0"/>
              <a:t>The Action Research Quadrant</a:t>
            </a:r>
            <a:endParaRPr lang="en-US" dirty="0"/>
          </a:p>
        </p:txBody>
      </p:sp>
      <p:sp>
        <p:nvSpPr>
          <p:cNvPr id="3" name="Text Placeholder 2"/>
          <p:cNvSpPr>
            <a:spLocks noGrp="1"/>
          </p:cNvSpPr>
          <p:nvPr>
            <p:ph type="body" idx="2"/>
          </p:nvPr>
        </p:nvSpPr>
        <p:spPr/>
        <p:txBody>
          <a:bodyPr/>
          <a:lstStyle/>
          <a:p>
            <a:endParaRPr lang="en-US"/>
          </a:p>
        </p:txBody>
      </p:sp>
      <p:sp>
        <p:nvSpPr>
          <p:cNvPr id="4" name="Content Placeholder 3"/>
          <p:cNvSpPr>
            <a:spLocks noGrp="1"/>
          </p:cNvSpPr>
          <p:nvPr>
            <p:ph sz="half" idx="1"/>
          </p:nvPr>
        </p:nvSpPr>
        <p:spPr>
          <a:xfrm>
            <a:off x="152400" y="776287"/>
            <a:ext cx="8763000" cy="5852160"/>
          </a:xfrm>
        </p:spPr>
        <p:txBody>
          <a:bodyPr>
            <a:normAutofit/>
          </a:bodyPr>
          <a:lstStyle/>
          <a:p>
            <a:r>
              <a:rPr lang="en-US" sz="2800" dirty="0" smtClean="0"/>
              <a:t>Basic research</a:t>
            </a:r>
          </a:p>
          <a:p>
            <a:endParaRPr lang="en-US" sz="2800" dirty="0" smtClean="0"/>
          </a:p>
          <a:p>
            <a:r>
              <a:rPr lang="en-US" sz="2800" dirty="0" smtClean="0"/>
              <a:t>Theories		Applications	   Applied Research</a:t>
            </a:r>
          </a:p>
          <a:p>
            <a:endParaRPr lang="en-US" sz="2800" dirty="0" smtClean="0"/>
          </a:p>
          <a:p>
            <a:r>
              <a:rPr lang="en-US" sz="2800" dirty="0" smtClean="0"/>
              <a:t>Applications</a:t>
            </a:r>
          </a:p>
          <a:p>
            <a:endParaRPr lang="en-US" sz="2800" dirty="0" smtClean="0"/>
          </a:p>
          <a:p>
            <a:r>
              <a:rPr lang="en-US" sz="2800" dirty="0" smtClean="0"/>
              <a:t>Action Research			      Best Practice</a:t>
            </a:r>
            <a:endParaRPr lang="en-US" sz="2800" dirty="0"/>
          </a:p>
        </p:txBody>
      </p:sp>
      <p:cxnSp>
        <p:nvCxnSpPr>
          <p:cNvPr id="5" name="Straight Arrow Connector 4"/>
          <p:cNvCxnSpPr/>
          <p:nvPr/>
        </p:nvCxnSpPr>
        <p:spPr>
          <a:xfrm rot="5400000">
            <a:off x="1258094" y="1561306"/>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a:off x="1258094" y="2399506"/>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a:off x="1258094" y="3466306"/>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a:off x="6515894" y="2932906"/>
            <a:ext cx="1447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0800000">
            <a:off x="3352800" y="3810000"/>
            <a:ext cx="2743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10800000">
            <a:off x="3352800" y="3962400"/>
            <a:ext cx="2743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133600" y="1905000"/>
            <a:ext cx="6842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133600" y="2057400"/>
            <a:ext cx="6842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5105400" y="1981200"/>
            <a:ext cx="6842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Teacher </a:t>
            </a:r>
            <a:r>
              <a:rPr lang="en-US" dirty="0" err="1" smtClean="0"/>
              <a:t>Inservice</a:t>
            </a:r>
            <a:r>
              <a:rPr lang="en-US" dirty="0" smtClean="0"/>
              <a:t> and Professional Growth</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Action research can also be used to replace teacher </a:t>
            </a:r>
            <a:r>
              <a:rPr lang="en-US" dirty="0" err="1" smtClean="0"/>
              <a:t>inservices</a:t>
            </a:r>
            <a:r>
              <a:rPr lang="en-US" dirty="0" smtClean="0"/>
              <a:t> as a means of professional growth and development. Traditional teacher </a:t>
            </a:r>
            <a:r>
              <a:rPr lang="en-US" dirty="0" err="1" smtClean="0"/>
              <a:t>inservices</a:t>
            </a:r>
            <a:r>
              <a:rPr lang="en-US" dirty="0" smtClean="0"/>
              <a:t> are often ineffective (</a:t>
            </a:r>
            <a:r>
              <a:rPr lang="en-US" dirty="0" err="1" smtClean="0"/>
              <a:t>Barone</a:t>
            </a:r>
            <a:r>
              <a:rPr lang="en-US" dirty="0" smtClean="0"/>
              <a:t> et al. 1996). (Johnson 2012)</a:t>
            </a:r>
          </a:p>
          <a:p>
            <a:endParaRPr lang="en-US" dirty="0" smtClean="0"/>
          </a:p>
          <a:p>
            <a:r>
              <a:rPr lang="en-US" dirty="0" smtClean="0"/>
              <a:t>These traditional </a:t>
            </a:r>
            <a:r>
              <a:rPr lang="en-US" dirty="0" err="1" smtClean="0"/>
              <a:t>inservices</a:t>
            </a:r>
            <a:r>
              <a:rPr lang="en-US" dirty="0" smtClean="0"/>
              <a:t> generally do not </a:t>
            </a:r>
            <a:r>
              <a:rPr lang="en-US" dirty="0" err="1" smtClean="0"/>
              <a:t>givce</a:t>
            </a:r>
            <a:r>
              <a:rPr lang="en-US" dirty="0" smtClean="0"/>
              <a:t> teachers sufficient time, activities, or content to increase their knowledge or affect their practice (</a:t>
            </a:r>
            <a:r>
              <a:rPr lang="en-US" dirty="0" err="1" smtClean="0"/>
              <a:t>Birman</a:t>
            </a:r>
            <a:r>
              <a:rPr lang="en-US" dirty="0" smtClean="0"/>
              <a:t>, </a:t>
            </a:r>
            <a:r>
              <a:rPr lang="en-US" dirty="0" err="1" smtClean="0"/>
              <a:t>Desimone</a:t>
            </a:r>
            <a:r>
              <a:rPr lang="en-US" dirty="0" smtClean="0"/>
              <a:t>, Porter, &amp; </a:t>
            </a:r>
            <a:r>
              <a:rPr lang="en-US" dirty="0" err="1" smtClean="0"/>
              <a:t>Garet</a:t>
            </a:r>
            <a:r>
              <a:rPr lang="en-US" dirty="0" smtClean="0"/>
              <a:t>, 2000). (Johnson 2012)</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Teacher </a:t>
            </a:r>
            <a:r>
              <a:rPr lang="en-US" dirty="0" err="1" smtClean="0"/>
              <a:t>Inservice</a:t>
            </a:r>
            <a:r>
              <a:rPr lang="en-US" dirty="0" smtClean="0"/>
              <a:t> and Professional Growth (cont.)</a:t>
            </a:r>
            <a:endParaRPr lang="en-US" dirty="0"/>
          </a:p>
        </p:txBody>
      </p:sp>
      <p:sp>
        <p:nvSpPr>
          <p:cNvPr id="3" name="Content Placeholder 2"/>
          <p:cNvSpPr>
            <a:spLocks noGrp="1"/>
          </p:cNvSpPr>
          <p:nvPr>
            <p:ph idx="1"/>
          </p:nvPr>
        </p:nvSpPr>
        <p:spPr/>
        <p:txBody>
          <a:bodyPr/>
          <a:lstStyle/>
          <a:p>
            <a:endParaRPr lang="en-US" smtClean="0"/>
          </a:p>
          <a:p>
            <a:r>
              <a:rPr lang="en-US" smtClean="0"/>
              <a:t>To </a:t>
            </a:r>
            <a:r>
              <a:rPr lang="en-US" dirty="0" smtClean="0"/>
              <a:t>be effective, </a:t>
            </a:r>
            <a:r>
              <a:rPr lang="en-US" dirty="0" err="1" smtClean="0"/>
              <a:t>inservices</a:t>
            </a:r>
            <a:r>
              <a:rPr lang="en-US" dirty="0" smtClean="0"/>
              <a:t> need to be longer or extended over multiple sessions, contain active learning to allow teachers to manipulate the ideas and enhance their assimilation of the information, and align the concepts presented with the current curriculum, goals, or teaching concerns. (Johnson 2012)</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Action Research</a:t>
            </a:r>
            <a:endParaRPr lang="en-US" dirty="0"/>
          </a:p>
        </p:txBody>
      </p:sp>
      <p:sp>
        <p:nvSpPr>
          <p:cNvPr id="3" name="Content Placeholder 2"/>
          <p:cNvSpPr>
            <a:spLocks noGrp="1"/>
          </p:cNvSpPr>
          <p:nvPr>
            <p:ph idx="1"/>
          </p:nvPr>
        </p:nvSpPr>
        <p:spPr/>
        <p:txBody>
          <a:bodyPr/>
          <a:lstStyle/>
          <a:p>
            <a:r>
              <a:rPr lang="en-US" dirty="0" smtClean="0"/>
              <a:t>A. It helps teachers develop new knowledge directly related to their classrooms.</a:t>
            </a:r>
          </a:p>
          <a:p>
            <a:endParaRPr lang="en-US" dirty="0" smtClean="0"/>
          </a:p>
          <a:p>
            <a:r>
              <a:rPr lang="en-US" dirty="0" smtClean="0"/>
              <a:t>B. It promotes reflective teaching and thinking.</a:t>
            </a:r>
          </a:p>
          <a:p>
            <a:endParaRPr lang="en-US" dirty="0" smtClean="0"/>
          </a:p>
          <a:p>
            <a:r>
              <a:rPr lang="en-US" dirty="0" smtClean="0"/>
              <a:t>C. It expands teachers’ pedagogical repertoire.</a:t>
            </a:r>
          </a:p>
          <a:p>
            <a:endParaRPr lang="en-US" dirty="0" smtClean="0"/>
          </a:p>
          <a:p>
            <a:r>
              <a:rPr lang="en-US" dirty="0" smtClean="0"/>
              <a:t>D. It puts teachers in charge of their craft.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Action Research</a:t>
            </a:r>
            <a:endParaRPr lang="en-US" dirty="0"/>
          </a:p>
        </p:txBody>
      </p:sp>
      <p:sp>
        <p:nvSpPr>
          <p:cNvPr id="3" name="Content Placeholder 2"/>
          <p:cNvSpPr>
            <a:spLocks noGrp="1"/>
          </p:cNvSpPr>
          <p:nvPr>
            <p:ph idx="1"/>
          </p:nvPr>
        </p:nvSpPr>
        <p:spPr/>
        <p:txBody>
          <a:bodyPr/>
          <a:lstStyle/>
          <a:p>
            <a:endParaRPr lang="en-US" dirty="0" smtClean="0"/>
          </a:p>
          <a:p>
            <a:r>
              <a:rPr lang="en-US" dirty="0" smtClean="0"/>
              <a:t>E. It reinforces the link between practice and student achievement.</a:t>
            </a:r>
          </a:p>
          <a:p>
            <a:endParaRPr lang="en-US" dirty="0" smtClean="0"/>
          </a:p>
          <a:p>
            <a:r>
              <a:rPr lang="en-US" dirty="0" smtClean="0"/>
              <a:t>F. It fosters an openness toward new ideas and learning new things.</a:t>
            </a:r>
          </a:p>
          <a:p>
            <a:endParaRPr lang="en-US" dirty="0" smtClean="0"/>
          </a:p>
          <a:p>
            <a:r>
              <a:rPr lang="en-US" dirty="0" smtClean="0"/>
              <a:t>G. It gives teachers ownership of effective practices.</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Research in Action: A quick overview of Action Research</a:t>
            </a:r>
            <a:endParaRPr lang="en-US" dirty="0"/>
          </a:p>
        </p:txBody>
      </p:sp>
      <p:sp>
        <p:nvSpPr>
          <p:cNvPr id="3" name="Content Placeholder 2"/>
          <p:cNvSpPr>
            <a:spLocks noGrp="1"/>
          </p:cNvSpPr>
          <p:nvPr>
            <p:ph idx="1"/>
          </p:nvPr>
        </p:nvSpPr>
        <p:spPr/>
        <p:txBody>
          <a:bodyPr/>
          <a:lstStyle/>
          <a:p>
            <a:r>
              <a:rPr lang="en-US" dirty="0" smtClean="0"/>
              <a:t>The action research process involves 5 essential steps:</a:t>
            </a:r>
          </a:p>
          <a:p>
            <a:pPr lvl="1"/>
            <a:r>
              <a:rPr lang="en-US" dirty="0" smtClean="0"/>
              <a:t>1. Ask a question, identify a problem or define an area of exploration</a:t>
            </a:r>
          </a:p>
          <a:p>
            <a:pPr lvl="1"/>
            <a:endParaRPr lang="en-US" dirty="0" smtClean="0"/>
          </a:p>
          <a:p>
            <a:pPr lvl="1"/>
            <a:r>
              <a:rPr lang="en-US" dirty="0" smtClean="0"/>
              <a:t>2. Decide what data should be collected, how they should be collected, and how often.</a:t>
            </a:r>
            <a:endParaRPr lang="en-US" dirty="0"/>
          </a:p>
        </p:txBody>
      </p:sp>
      <p:sp>
        <p:nvSpPr>
          <p:cNvPr id="4" name="TextBox 3"/>
          <p:cNvSpPr txBox="1"/>
          <p:nvPr/>
        </p:nvSpPr>
        <p:spPr>
          <a:xfrm>
            <a:off x="838200" y="5867400"/>
            <a:ext cx="184731" cy="923330"/>
          </a:xfrm>
          <a:prstGeom prst="rect">
            <a:avLst/>
          </a:prstGeom>
          <a:noFill/>
        </p:spPr>
        <p:txBody>
          <a:bodyPr wrap="none" rtlCol="0">
            <a:spAutoFit/>
          </a:bodyPr>
          <a:lstStyle/>
          <a:p>
            <a:endParaRPr lang="en-US" dirty="0" smtClean="0"/>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Research in Action: A quick overview of Action Research (cont.)</a:t>
            </a:r>
            <a:endParaRPr lang="en-US" dirty="0"/>
          </a:p>
        </p:txBody>
      </p:sp>
      <p:sp>
        <p:nvSpPr>
          <p:cNvPr id="3" name="Content Placeholder 2"/>
          <p:cNvSpPr>
            <a:spLocks noGrp="1"/>
          </p:cNvSpPr>
          <p:nvPr>
            <p:ph idx="1"/>
          </p:nvPr>
        </p:nvSpPr>
        <p:spPr/>
        <p:txBody>
          <a:bodyPr/>
          <a:lstStyle/>
          <a:p>
            <a:pPr lvl="1"/>
            <a:endParaRPr lang="en-US" dirty="0" smtClean="0"/>
          </a:p>
          <a:p>
            <a:pPr lvl="1"/>
            <a:r>
              <a:rPr lang="en-US" dirty="0" smtClean="0"/>
              <a:t>3. Collect and analyze data.</a:t>
            </a:r>
          </a:p>
          <a:p>
            <a:pPr lvl="1"/>
            <a:endParaRPr lang="en-US" dirty="0" smtClean="0"/>
          </a:p>
          <a:p>
            <a:pPr lvl="1"/>
            <a:r>
              <a:rPr lang="en-US" dirty="0" smtClean="0"/>
              <a:t>4. Describe how your findings can be used and applied.</a:t>
            </a:r>
          </a:p>
          <a:p>
            <a:pPr lvl="1"/>
            <a:endParaRPr lang="en-US" dirty="0" smtClean="0"/>
          </a:p>
          <a:p>
            <a:pPr lvl="1"/>
            <a:r>
              <a:rPr lang="en-US" dirty="0" smtClean="0"/>
              <a:t>5. Report or share your findings and plan for action with others.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checkerboard(across)">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checkerboard(across)">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5400000">
            <a:off x="2276017" y="3667583"/>
            <a:ext cx="586803" cy="4681637"/>
          </a:xfrm>
        </p:spPr>
        <p:txBody>
          <a:bodyPr/>
          <a:lstStyle/>
          <a:p>
            <a:r>
              <a:rPr lang="en-US" dirty="0" smtClean="0"/>
              <a:t>Steps of the Action Research Process</a:t>
            </a:r>
            <a:endParaRPr lang="en-US" dirty="0"/>
          </a:p>
        </p:txBody>
      </p:sp>
      <p:sp>
        <p:nvSpPr>
          <p:cNvPr id="4" name="Text Placeholder 3"/>
          <p:cNvSpPr>
            <a:spLocks noGrp="1"/>
          </p:cNvSpPr>
          <p:nvPr>
            <p:ph type="body" sz="half" idx="2"/>
          </p:nvPr>
        </p:nvSpPr>
        <p:spPr>
          <a:xfrm>
            <a:off x="6096000" y="838200"/>
            <a:ext cx="2590800" cy="2516489"/>
          </a:xfrm>
        </p:spPr>
        <p:txBody>
          <a:bodyPr/>
          <a:lstStyle/>
          <a:p>
            <a:endParaRPr lang="en-US" dirty="0"/>
          </a:p>
        </p:txBody>
      </p:sp>
      <p:pic>
        <p:nvPicPr>
          <p:cNvPr id="9" name="Picture Placeholder 8" descr="arc2.GIF"/>
          <p:cNvPicPr>
            <a:picLocks noGrp="1" noChangeAspect="1"/>
          </p:cNvPicPr>
          <p:nvPr>
            <p:ph type="pic" idx="1"/>
          </p:nvPr>
        </p:nvPicPr>
        <p:blipFill>
          <a:blip r:embed="rId2" cstate="print"/>
          <a:srcRect l="1852" r="1852"/>
          <a:stretch>
            <a:fillRect/>
          </a:stretch>
        </p:blip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Research in Action: Descriptors of Action Research</a:t>
            </a:r>
            <a:endParaRPr lang="en-US" dirty="0"/>
          </a:p>
        </p:txBody>
      </p:sp>
      <p:sp>
        <p:nvSpPr>
          <p:cNvPr id="3" name="Content Placeholder 2"/>
          <p:cNvSpPr>
            <a:spLocks noGrp="1"/>
          </p:cNvSpPr>
          <p:nvPr>
            <p:ph idx="1"/>
          </p:nvPr>
        </p:nvSpPr>
        <p:spPr/>
        <p:txBody>
          <a:bodyPr/>
          <a:lstStyle/>
          <a:p>
            <a:endParaRPr lang="en-US" dirty="0" smtClean="0"/>
          </a:p>
          <a:p>
            <a:r>
              <a:rPr lang="en-US" dirty="0" smtClean="0"/>
              <a:t>1. Action Research is systematic.</a:t>
            </a:r>
          </a:p>
          <a:p>
            <a:endParaRPr lang="en-US" dirty="0" smtClean="0"/>
          </a:p>
          <a:p>
            <a:r>
              <a:rPr lang="en-US" dirty="0" smtClean="0"/>
              <a:t>2. You do not start with an answer.</a:t>
            </a:r>
          </a:p>
          <a:p>
            <a:endParaRPr lang="en-US" dirty="0" smtClean="0"/>
          </a:p>
          <a:p>
            <a:r>
              <a:rPr lang="en-US" dirty="0" smtClean="0"/>
              <a:t>3. An action research does not have to be complicated or elaborate to be rigorous or effective.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Research in Action: Descriptors of Action Research (cont.)</a:t>
            </a:r>
            <a:endParaRPr lang="en-US" dirty="0"/>
          </a:p>
        </p:txBody>
      </p:sp>
      <p:sp>
        <p:nvSpPr>
          <p:cNvPr id="3" name="Content Placeholder 2"/>
          <p:cNvSpPr>
            <a:spLocks noGrp="1"/>
          </p:cNvSpPr>
          <p:nvPr>
            <p:ph idx="1"/>
          </p:nvPr>
        </p:nvSpPr>
        <p:spPr/>
        <p:txBody>
          <a:bodyPr/>
          <a:lstStyle/>
          <a:p>
            <a:endParaRPr lang="en-US" dirty="0" smtClean="0"/>
          </a:p>
          <a:p>
            <a:r>
              <a:rPr lang="en-US" dirty="0" smtClean="0"/>
              <a:t>4. You must plan your study adequately before you begin to collect data.</a:t>
            </a:r>
          </a:p>
          <a:p>
            <a:endParaRPr lang="en-US" dirty="0" smtClean="0"/>
          </a:p>
          <a:p>
            <a:r>
              <a:rPr lang="en-US" dirty="0" smtClean="0"/>
              <a:t>5. Action research projects vary in length.</a:t>
            </a:r>
          </a:p>
          <a:p>
            <a:endParaRPr lang="en-US" dirty="0" smtClean="0"/>
          </a:p>
          <a:p>
            <a:r>
              <a:rPr lang="en-US" dirty="0" smtClean="0"/>
              <a:t>6. Observations should be regular, but they do not necessarily have to be long.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ox(i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ox(in)">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box(in)">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Research in Action: Descriptors of Action Research (cont.)</a:t>
            </a:r>
            <a:endParaRPr lang="en-US" dirty="0"/>
          </a:p>
        </p:txBody>
      </p:sp>
      <p:sp>
        <p:nvSpPr>
          <p:cNvPr id="3" name="Content Placeholder 2"/>
          <p:cNvSpPr>
            <a:spLocks noGrp="1"/>
          </p:cNvSpPr>
          <p:nvPr>
            <p:ph idx="1"/>
          </p:nvPr>
        </p:nvSpPr>
        <p:spPr/>
        <p:txBody>
          <a:bodyPr/>
          <a:lstStyle/>
          <a:p>
            <a:endParaRPr lang="en-US" dirty="0" smtClean="0"/>
          </a:p>
          <a:p>
            <a:r>
              <a:rPr lang="en-US" dirty="0" smtClean="0"/>
              <a:t>7. Action research projects exist on a continuum from simple and informal to detailed and formal</a:t>
            </a:r>
          </a:p>
          <a:p>
            <a:endParaRPr lang="en-US" dirty="0" smtClean="0"/>
          </a:p>
          <a:p>
            <a:r>
              <a:rPr lang="en-US" dirty="0" smtClean="0"/>
              <a:t>8. Action research is sometimes grounded in theory.</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amond(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diamond(in)">
                                      <p:cBhvr>
                                        <p:cTn id="1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Research in Action: Descriptors of Action Research (cont.)</a:t>
            </a:r>
            <a:endParaRPr lang="en-US" dirty="0"/>
          </a:p>
        </p:txBody>
      </p:sp>
      <p:sp>
        <p:nvSpPr>
          <p:cNvPr id="3" name="Content Placeholder 2"/>
          <p:cNvSpPr>
            <a:spLocks noGrp="1"/>
          </p:cNvSpPr>
          <p:nvPr>
            <p:ph idx="1"/>
          </p:nvPr>
        </p:nvSpPr>
        <p:spPr/>
        <p:txBody>
          <a:bodyPr/>
          <a:lstStyle/>
          <a:p>
            <a:endParaRPr lang="en-US" dirty="0" smtClean="0"/>
          </a:p>
          <a:p>
            <a:r>
              <a:rPr lang="en-US" dirty="0" smtClean="0"/>
              <a:t>9. Action research is not a quantitative study.</a:t>
            </a:r>
          </a:p>
          <a:p>
            <a:endParaRPr lang="en-US" dirty="0" smtClean="0"/>
          </a:p>
          <a:p>
            <a:r>
              <a:rPr lang="en-US" dirty="0" smtClean="0"/>
              <a:t>10. The results of quantitative action research projects are limited.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Importance of Action Research: The Gap between Theory and Practice</a:t>
            </a:r>
            <a:endParaRPr lang="en-US" dirty="0"/>
          </a:p>
        </p:txBody>
      </p:sp>
      <p:sp>
        <p:nvSpPr>
          <p:cNvPr id="3" name="Content Placeholder 2"/>
          <p:cNvSpPr>
            <a:spLocks noGrp="1"/>
          </p:cNvSpPr>
          <p:nvPr>
            <p:ph idx="1"/>
          </p:nvPr>
        </p:nvSpPr>
        <p:spPr/>
        <p:txBody>
          <a:bodyPr/>
          <a:lstStyle/>
          <a:p>
            <a:r>
              <a:rPr lang="en-US" dirty="0" smtClean="0"/>
              <a:t>Often what goes on in public schools does not reflect the research related to best practices in teaching/learning</a:t>
            </a:r>
          </a:p>
          <a:p>
            <a:r>
              <a:rPr lang="en-US" dirty="0" smtClean="0"/>
              <a:t>Two reasons for this gap:</a:t>
            </a:r>
          </a:p>
          <a:p>
            <a:pPr lvl="1"/>
            <a:r>
              <a:rPr lang="en-US" dirty="0" smtClean="0"/>
              <a:t>1. Research in education is sometimes written in a way that does not respect the demands of teachers’ schedules</a:t>
            </a:r>
          </a:p>
          <a:p>
            <a:pPr lvl="1"/>
            <a:r>
              <a:rPr lang="en-US" dirty="0" smtClean="0"/>
              <a:t>2. The Moses Effect</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89</TotalTime>
  <Words>587</Words>
  <Application>Microsoft Office PowerPoint</Application>
  <PresentationFormat>On-screen Show (4:3)</PresentationFormat>
  <Paragraphs>87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Urban</vt:lpstr>
      <vt:lpstr>Introduction to Action Research</vt:lpstr>
      <vt:lpstr>Research in Action: A quick overview of Action Research</vt:lpstr>
      <vt:lpstr>Research in Action: A quick overview of Action Research (cont.)</vt:lpstr>
      <vt:lpstr>Steps of the Action Research Process</vt:lpstr>
      <vt:lpstr>Research in Action: Descriptors of Action Research</vt:lpstr>
      <vt:lpstr>Research in Action: Descriptors of Action Research (cont.)</vt:lpstr>
      <vt:lpstr>Research in Action: Descriptors of Action Research (cont.)</vt:lpstr>
      <vt:lpstr>Research in Action: Descriptors of Action Research (cont.)</vt:lpstr>
      <vt:lpstr>The Importance of Action Research: The Gap between Theory and Practice</vt:lpstr>
      <vt:lpstr>The Moses Effect</vt:lpstr>
      <vt:lpstr>The Action Research Quadrant</vt:lpstr>
      <vt:lpstr>Teacher Inservice and Professional Growth</vt:lpstr>
      <vt:lpstr>Teacher Inservice and Professional Growth (cont.)</vt:lpstr>
      <vt:lpstr>Benefits of Action Research</vt:lpstr>
      <vt:lpstr>Benefits of Action Research</vt:lpstr>
    </vt:vector>
  </TitlesOfParts>
  <Company>Gardner-Webb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Action Research</dc:title>
  <dc:creator>User</dc:creator>
  <cp:lastModifiedBy>User</cp:lastModifiedBy>
  <cp:revision>19</cp:revision>
  <dcterms:created xsi:type="dcterms:W3CDTF">2011-09-01T14:37:19Z</dcterms:created>
  <dcterms:modified xsi:type="dcterms:W3CDTF">2011-09-01T18:23:56Z</dcterms:modified>
</cp:coreProperties>
</file>